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2" r:id="rId2"/>
    <p:sldId id="289" r:id="rId3"/>
    <p:sldId id="353" r:id="rId4"/>
    <p:sldId id="354" r:id="rId5"/>
    <p:sldId id="355" r:id="rId6"/>
    <p:sldId id="357" r:id="rId7"/>
    <p:sldId id="358" r:id="rId8"/>
    <p:sldId id="360" r:id="rId9"/>
    <p:sldId id="359" r:id="rId10"/>
    <p:sldId id="361" r:id="rId11"/>
    <p:sldId id="362" r:id="rId12"/>
    <p:sldId id="356" r:id="rId13"/>
    <p:sldId id="363" r:id="rId14"/>
    <p:sldId id="364" r:id="rId15"/>
    <p:sldId id="366" r:id="rId16"/>
    <p:sldId id="367" r:id="rId17"/>
    <p:sldId id="32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872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8" d="100"/>
          <a:sy n="78" d="100"/>
        </p:scale>
        <p:origin x="-270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3476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04-Feb-23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04-Feb-23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04-Feb-23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04-Feb-23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04-Feb-23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04-Feb-23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04-Feb-23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velalarengg.ac.in/vcdept/dpcse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700" y="2743200"/>
            <a:ext cx="8077200" cy="1543056"/>
          </a:xfrm>
        </p:spPr>
        <p:txBody>
          <a:bodyPr/>
          <a:lstStyle/>
          <a:p>
            <a:pPr marL="182880" indent="0" algn="ctr">
              <a:buNone/>
            </a:pPr>
            <a:r>
              <a:rPr lang="en-IN" sz="36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18ITT42 - DESIGN AND ANALYSIS OF ALGORITHMS </a:t>
            </a:r>
            <a:r>
              <a:rPr lang="en-US" sz="36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(IV-Semester)</a:t>
            </a:r>
            <a:endParaRPr lang="en-IN" sz="2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2800" y="4495800"/>
            <a:ext cx="5637010" cy="1447800"/>
          </a:xfrm>
        </p:spPr>
        <p:txBody>
          <a:bodyPr>
            <a:normAutofit/>
          </a:bodyPr>
          <a:lstStyle/>
          <a:p>
            <a:pPr algn="ctr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Handled By:</a:t>
            </a:r>
          </a:p>
          <a:p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Dr.V.Latha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Jothi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, Professor</a:t>
            </a:r>
            <a:endParaRPr lang="en-IN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3400" y="152400"/>
            <a:ext cx="8305800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>
              <a:buFont typeface="Georgia" pitchFamily="18" charset="0"/>
              <a:buNone/>
            </a:pPr>
            <a:r>
              <a:rPr lang="en-US" sz="2800" dirty="0" err="1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Velalar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 College of Engineering and Technology</a:t>
            </a:r>
          </a:p>
          <a:p>
            <a:pPr marL="182880" indent="0" algn="ctr">
              <a:buFont typeface="Georgia" pitchFamily="18" charset="0"/>
              <a:buNone/>
            </a:pPr>
            <a:r>
              <a:rPr lang="en-US" sz="28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(Autonomous)</a:t>
            </a:r>
          </a:p>
          <a:p>
            <a:pPr marL="182880" indent="0" algn="ctr">
              <a:buNone/>
            </a:pPr>
            <a:r>
              <a:rPr lang="en-US" sz="28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Department </a:t>
            </a:r>
            <a:r>
              <a:rPr lang="en-US" sz="2800" i="1" dirty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of CSE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 </a:t>
            </a:r>
            <a:endParaRPr lang="en-US" sz="3600" i="1" dirty="0" smtClean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  <a:hlinkClick r:id="rId2"/>
            </a:endParaRPr>
          </a:p>
          <a:p>
            <a:pPr marL="182880" indent="0" algn="ctr">
              <a:buNone/>
            </a:pPr>
            <a:r>
              <a:rPr lang="en-US" sz="18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(</a:t>
            </a: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Accredited by NBA)</a:t>
            </a:r>
            <a:endParaRPr lang="en-US" sz="1800" i="1" dirty="0" smtClean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82880" indent="0" algn="ctr">
              <a:buFont typeface="Georgia" pitchFamily="18" charset="0"/>
              <a:buNone/>
            </a:pPr>
            <a:endParaRPr lang="en-IN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541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928670"/>
            <a:ext cx="8286808" cy="5715040"/>
          </a:xfrm>
        </p:spPr>
        <p:txBody>
          <a:bodyPr>
            <a:noAutofit/>
          </a:bodyPr>
          <a:lstStyle/>
          <a:p>
            <a:pPr marL="252000" indent="-252000" algn="just"/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Consider the heap is full i.e. n = 2</a:t>
            </a:r>
            <a:r>
              <a:rPr lang="en-US" sz="1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− 1 so that a heap’s tree is full, (k is no. of levels) </a:t>
            </a:r>
          </a:p>
          <a:p>
            <a:pPr marL="252000" indent="-252000" algn="just"/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Let h be the height of the tree</a:t>
            </a:r>
          </a:p>
          <a:p>
            <a:pPr marL="252000" indent="-252000" algn="just"/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Each key on level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of the tree will travel to the leaf level h in the worst case of the heap construction algorithm. </a:t>
            </a:r>
          </a:p>
          <a:p>
            <a:pPr marL="252000" indent="-252000" algn="just"/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Moving a key to the next level down requires two comparisons—one to find the larger child and the other to determine whether the exchange is required</a:t>
            </a:r>
          </a:p>
          <a:p>
            <a:pPr marL="252000" indent="-252000" algn="just"/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total number of key comparisons involving a key on level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will be 2(h −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marL="252000" indent="-252000" algn="just"/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Therefore, the total number of key comparisons in the worst case is </a:t>
            </a: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/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/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/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/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/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heap of size n can be constructed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with fewer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than 2n comparisons</a:t>
            </a: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Analysis of Heap Construction Algorithm</a:t>
            </a: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4000504"/>
            <a:ext cx="7500958" cy="900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5357850"/>
          </a:xfrm>
        </p:spPr>
        <p:txBody>
          <a:bodyPr>
            <a:noAutofit/>
          </a:bodyPr>
          <a:lstStyle/>
          <a:p>
            <a:pPr marL="252000" indent="-252000" algn="just"/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Top-down heap construction.</a:t>
            </a:r>
          </a:p>
          <a:p>
            <a:pPr marL="572040" lvl="1" indent="-252000" algn="just">
              <a:buFont typeface="Wingdings" pitchFamily="2" charset="2"/>
              <a:buChar char="ü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Let key ‘k’ be the new node value to be added to the heap.</a:t>
            </a:r>
          </a:p>
          <a:p>
            <a:pPr marL="572040" lvl="1" indent="-252000" algn="just">
              <a:buFont typeface="Wingdings" pitchFamily="2" charset="2"/>
              <a:buChar char="ü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Add ‘k’ to the heap.</a:t>
            </a:r>
          </a:p>
          <a:p>
            <a:pPr marL="572040" lvl="1" indent="-252000" algn="just">
              <a:buFont typeface="Wingdings" pitchFamily="2" charset="2"/>
              <a:buChar char="ü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Shift ‘k’ up to its appropriate place in the new heap as follows.</a:t>
            </a:r>
          </a:p>
          <a:p>
            <a:pPr marL="572040" lvl="1" indent="-252000" algn="just">
              <a:buFont typeface="Wingdings" pitchFamily="2" charset="2"/>
              <a:buChar char="ü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Compare ‘k’ with its parent’s key: </a:t>
            </a:r>
          </a:p>
          <a:p>
            <a:pPr marL="846360" lvl="2" indent="-252000" algn="just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the latter is greater than or equal to ‘k’, stop</a:t>
            </a:r>
          </a:p>
          <a:p>
            <a:pPr marL="846360" lvl="2" indent="-252000" algn="just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otherwise, swap these two keys and compare ‘k’ with its new parent. </a:t>
            </a:r>
          </a:p>
          <a:p>
            <a:pPr marL="572040" lvl="1" indent="-252000" algn="just">
              <a:buFont typeface="Wingdings" pitchFamily="2" charset="2"/>
              <a:buChar char="ü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This swapping continues until ‘k’ is not greater than its last parent or it reaches the root.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HEAPS – Construction of a Heap </a:t>
            </a:r>
            <a:r>
              <a:rPr lang="en-IN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IN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IN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Top Down </a:t>
            </a:r>
            <a:r>
              <a:rPr lang="en-IN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approach</a:t>
            </a:r>
            <a:r>
              <a:rPr lang="en-IN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1802" y="1071546"/>
            <a:ext cx="2805106" cy="485592"/>
          </a:xfrm>
        </p:spPr>
        <p:txBody>
          <a:bodyPr/>
          <a:lstStyle/>
          <a:p>
            <a:pPr>
              <a:buNone/>
            </a:pPr>
            <a:r>
              <a:rPr lang="en-US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insert 10 into the heap</a:t>
            </a:r>
            <a:endParaRPr lang="en-US" sz="2000" b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0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928802"/>
            <a:ext cx="804531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642910" y="3929066"/>
            <a:ext cx="79296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Obviously, this insertion operation cannot require more key comparisons than the heap’s height.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Since the height of a heap with n nodes is about log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n, the time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efficiency of insertion is in O(log n).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928670"/>
            <a:ext cx="8286808" cy="5715040"/>
          </a:xfrm>
        </p:spPr>
        <p:txBody>
          <a:bodyPr>
            <a:noAutofit/>
          </a:bodyPr>
          <a:lstStyle/>
          <a:p>
            <a:pPr marL="252000" indent="-252000" algn="just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Maximum Key Deletion from a heap</a:t>
            </a:r>
          </a:p>
          <a:p>
            <a:pPr marL="252000" indent="-252000" algn="just"/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Exchange the root’s key with the last key K of the heap.</a:t>
            </a:r>
          </a:p>
          <a:p>
            <a:pPr marL="252000" indent="-252000" algn="just"/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Decrease the heap’s size by 1.</a:t>
            </a:r>
          </a:p>
          <a:p>
            <a:pPr marL="252000" indent="-252000" algn="just"/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Heapify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 the smaller tree by sifting K down the tree verifying the parental dominance for K:  if it holds, we are done; if not, swap K with the larger of its children and repeat this operation until the parental dominance condition holds for K in its new position.</a:t>
            </a:r>
          </a:p>
          <a:p>
            <a:pPr marL="252000" indent="-252000" algn="just"/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Efficiency of deletion is determined by the number of key comparisons needed to “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heapify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 the tree approximately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O(n log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Deletion in a Heap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4103795"/>
            <a:ext cx="5824537" cy="2230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928670"/>
            <a:ext cx="8286808" cy="5715040"/>
          </a:xfrm>
        </p:spPr>
        <p:txBody>
          <a:bodyPr>
            <a:noAutofit/>
          </a:bodyPr>
          <a:lstStyle/>
          <a:p>
            <a:pPr marL="252000" indent="-252000" algn="just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Two-stage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algorithm</a:t>
            </a: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/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Stage 1 (heap construction): Construct a heap for a given array.</a:t>
            </a:r>
          </a:p>
          <a:p>
            <a:pPr marL="252000" indent="-252000" algn="just"/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Stage 2 (maximum deletions): Apply the root-deletion operation n − 1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times to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remaining heap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52000" indent="-252000" algn="just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Perform Heap Sort for the given set of elements 2, 9, 7, 6, 5, 8</a:t>
            </a:r>
          </a:p>
          <a:p>
            <a:pPr marL="252000" indent="-252000" algn="just"/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Stage 1 (heap construction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52000" indent="-252000" algn="ctr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		 9	</a:t>
            </a:r>
            <a:r>
              <a:rPr lang="en-US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7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6	 5	 </a:t>
            </a: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marL="252000" indent="-252000" algn="ctr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		</a:t>
            </a: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9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	 5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ctr">
              <a:buNone/>
            </a:pP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9	 8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 6	 5	 7</a:t>
            </a:r>
          </a:p>
          <a:p>
            <a:pPr marL="252000" indent="-252000" algn="ctr">
              <a:buNone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		</a:t>
            </a: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 8	</a:t>
            </a: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	 5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 7</a:t>
            </a:r>
          </a:p>
          <a:p>
            <a:pPr marL="252000" indent="-252000" algn="ctr">
              <a:buNone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		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 8	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 5	 7</a:t>
            </a:r>
          </a:p>
          <a:p>
            <a:pPr marL="252000" indent="-252000" algn="ctr">
              <a:buNone/>
            </a:pP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Heap Sort</a:t>
            </a:r>
            <a:endParaRPr lang="en-IN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928670"/>
            <a:ext cx="8286808" cy="5715040"/>
          </a:xfrm>
        </p:spPr>
        <p:txBody>
          <a:bodyPr>
            <a:noAutofit/>
          </a:bodyPr>
          <a:lstStyle/>
          <a:p>
            <a:pPr marL="252000" indent="-252000" algn="just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Stage 2 (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maximum deletions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52000" indent="-252000" algn="ctr">
              <a:buNone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9		6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 2	 5	 7</a:t>
            </a:r>
          </a:p>
          <a:p>
            <a:pPr marL="252000" indent="-252000">
              <a:buNone/>
            </a:pP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7              6              8               2             5              </a:t>
            </a:r>
            <a:r>
              <a:rPr lang="en-US" sz="1800" b="1" dirty="0" smtClean="0">
                <a:solidFill>
                  <a:srgbClr val="078729"/>
                </a:solidFill>
                <a:latin typeface="Times New Roman" pitchFamily="18" charset="0"/>
                <a:cs typeface="Times New Roman" pitchFamily="18" charset="0"/>
              </a:rPr>
              <a:t> 9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heapify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>
              <a:buNone/>
            </a:pP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8              </a:t>
            </a: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              </a:t>
            </a: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              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2             5              </a:t>
            </a:r>
            <a:r>
              <a:rPr lang="en-US" sz="1800" b="1" dirty="0" smtClean="0">
                <a:solidFill>
                  <a:srgbClr val="07872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smtClean="0">
                <a:solidFill>
                  <a:srgbClr val="078729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marL="252000" indent="-252000">
              <a:buNone/>
            </a:pP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                         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            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6              7               2           </a:t>
            </a:r>
            <a:r>
              <a:rPr lang="en-US" sz="1800" b="1" dirty="0" smtClean="0">
                <a:solidFill>
                  <a:srgbClr val="07872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800" b="1" dirty="0" smtClean="0">
                <a:solidFill>
                  <a:srgbClr val="078729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smtClean="0">
                <a:solidFill>
                  <a:srgbClr val="078729"/>
                </a:solidFill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heapify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52000" indent="-252000">
              <a:buNone/>
            </a:pP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7              </a:t>
            </a: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              </a:t>
            </a: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          </a:t>
            </a:r>
            <a:r>
              <a:rPr lang="en-US" sz="1800" b="1" dirty="0" smtClean="0">
                <a:solidFill>
                  <a:srgbClr val="078729"/>
                </a:solidFill>
                <a:latin typeface="Times New Roman" pitchFamily="18" charset="0"/>
                <a:cs typeface="Times New Roman" pitchFamily="18" charset="0"/>
              </a:rPr>
              <a:t>  8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smtClean="0">
                <a:solidFill>
                  <a:srgbClr val="078729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marL="252000" indent="-252000">
              <a:buNone/>
            </a:pP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            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6              5              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           </a:t>
            </a:r>
            <a:r>
              <a:rPr lang="en-US" sz="1800" b="1" dirty="0" smtClean="0">
                <a:solidFill>
                  <a:srgbClr val="07872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800" b="1" dirty="0" smtClean="0">
                <a:solidFill>
                  <a:srgbClr val="078729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smtClean="0">
                <a:solidFill>
                  <a:srgbClr val="078729"/>
                </a:solidFill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heapify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52000" indent="-252000">
              <a:buNone/>
            </a:pP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2              </a:t>
            </a: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7           </a:t>
            </a:r>
            <a:r>
              <a:rPr lang="en-US" sz="1800" b="1" dirty="0" smtClean="0">
                <a:solidFill>
                  <a:srgbClr val="078729"/>
                </a:solidFill>
                <a:latin typeface="Times New Roman" pitchFamily="18" charset="0"/>
                <a:cs typeface="Times New Roman" pitchFamily="18" charset="0"/>
              </a:rPr>
              <a:t>  8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smtClean="0">
                <a:solidFill>
                  <a:srgbClr val="078729"/>
                </a:solidFill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heapify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52000" indent="-252000">
              <a:buNone/>
            </a:pP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6              7              </a:t>
            </a: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              </a:t>
            </a: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1800" b="1" dirty="0" smtClean="0">
                <a:solidFill>
                  <a:srgbClr val="07872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800" b="1" dirty="0" smtClean="0">
                <a:solidFill>
                  <a:srgbClr val="078729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smtClean="0">
                <a:solidFill>
                  <a:srgbClr val="078729"/>
                </a:solidFill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heapify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52000" indent="-252000">
              <a:buNone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7              6             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5               2           </a:t>
            </a:r>
            <a:r>
              <a:rPr lang="en-US" sz="1800" b="1" dirty="0" smtClean="0">
                <a:solidFill>
                  <a:srgbClr val="078729"/>
                </a:solidFill>
                <a:latin typeface="Times New Roman" pitchFamily="18" charset="0"/>
                <a:cs typeface="Times New Roman" pitchFamily="18" charset="0"/>
              </a:rPr>
              <a:t>  8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smtClean="0">
                <a:solidFill>
                  <a:srgbClr val="078729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marL="252000" indent="-252000">
              <a:buNone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2             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6              5               </a:t>
            </a:r>
            <a:r>
              <a:rPr lang="en-US" sz="1800" b="1" dirty="0" smtClean="0">
                <a:solidFill>
                  <a:srgbClr val="078729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1800" b="1" dirty="0" smtClean="0">
                <a:solidFill>
                  <a:srgbClr val="07872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800" b="1" dirty="0" smtClean="0">
                <a:solidFill>
                  <a:srgbClr val="078729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smtClean="0">
                <a:solidFill>
                  <a:srgbClr val="078729"/>
                </a:solidFill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heapify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52000" indent="-252000">
              <a:buNone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6              2             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              </a:t>
            </a:r>
            <a:r>
              <a:rPr lang="en-US" sz="1800" b="1" dirty="0" smtClean="0">
                <a:solidFill>
                  <a:srgbClr val="078729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1800" b="1" dirty="0" smtClean="0">
                <a:solidFill>
                  <a:srgbClr val="078729"/>
                </a:solidFill>
                <a:latin typeface="Times New Roman" pitchFamily="18" charset="0"/>
                <a:cs typeface="Times New Roman" pitchFamily="18" charset="0"/>
              </a:rPr>
              <a:t>  8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smtClean="0">
                <a:solidFill>
                  <a:srgbClr val="078729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marL="252000" indent="-252000">
              <a:buNone/>
            </a:pPr>
            <a:r>
              <a:rPr lang="en-US" sz="1800" b="1" dirty="0" smtClean="0">
                <a:solidFill>
                  <a:srgbClr val="07872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smtClean="0">
                <a:solidFill>
                  <a:srgbClr val="078729"/>
                </a:solidFill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            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             </a:t>
            </a:r>
            <a:r>
              <a:rPr lang="en-US" sz="1800" b="1" dirty="0" smtClean="0">
                <a:solidFill>
                  <a:srgbClr val="078729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1800" b="1" dirty="0" smtClean="0">
                <a:solidFill>
                  <a:srgbClr val="078729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1800" b="1" dirty="0" smtClean="0">
                <a:solidFill>
                  <a:srgbClr val="078729"/>
                </a:solidFill>
                <a:latin typeface="Times New Roman" pitchFamily="18" charset="0"/>
                <a:cs typeface="Times New Roman" pitchFamily="18" charset="0"/>
              </a:rPr>
              <a:t>  8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smtClean="0">
                <a:solidFill>
                  <a:srgbClr val="078729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marL="252000" indent="-252000">
              <a:buNone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2              </a:t>
            </a:r>
            <a:r>
              <a:rPr lang="en-US" sz="1800" b="1" dirty="0" smtClean="0">
                <a:solidFill>
                  <a:srgbClr val="078729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1800" b="1" dirty="0" smtClean="0">
                <a:solidFill>
                  <a:srgbClr val="078729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1800" b="1" dirty="0" smtClean="0">
                <a:solidFill>
                  <a:srgbClr val="078729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1800" b="1" dirty="0" smtClean="0">
                <a:solidFill>
                  <a:srgbClr val="078729"/>
                </a:solidFill>
                <a:latin typeface="Times New Roman" pitchFamily="18" charset="0"/>
                <a:cs typeface="Times New Roman" pitchFamily="18" charset="0"/>
              </a:rPr>
              <a:t>  8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smtClean="0">
                <a:solidFill>
                  <a:srgbClr val="078729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marL="252000" indent="-252000">
              <a:buNone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en-US" sz="1800" b="1" dirty="0" smtClean="0">
                <a:solidFill>
                  <a:srgbClr val="078729"/>
                </a:solidFill>
                <a:latin typeface="Times New Roman" pitchFamily="18" charset="0"/>
                <a:cs typeface="Times New Roman" pitchFamily="18" charset="0"/>
              </a:rPr>
              <a:t>2              5              </a:t>
            </a:r>
            <a:r>
              <a:rPr lang="en-US" sz="1800" b="1" dirty="0" smtClean="0">
                <a:solidFill>
                  <a:srgbClr val="078729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1800" b="1" dirty="0" smtClean="0">
                <a:solidFill>
                  <a:srgbClr val="078729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1800" b="1" dirty="0" smtClean="0">
                <a:solidFill>
                  <a:srgbClr val="078729"/>
                </a:solidFill>
                <a:latin typeface="Times New Roman" pitchFamily="18" charset="0"/>
                <a:cs typeface="Times New Roman" pitchFamily="18" charset="0"/>
              </a:rPr>
              <a:t>  8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smtClean="0">
                <a:solidFill>
                  <a:srgbClr val="078729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Heap Sort</a:t>
            </a:r>
            <a:endParaRPr lang="en-IN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928670"/>
            <a:ext cx="8286808" cy="5715040"/>
          </a:xfrm>
        </p:spPr>
        <p:txBody>
          <a:bodyPr>
            <a:noAutofit/>
          </a:bodyPr>
          <a:lstStyle/>
          <a:p>
            <a:pPr marL="252000" indent="-252000" algn="just"/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heap construction(stage 1), efficiency is O(n)</a:t>
            </a:r>
          </a:p>
          <a:p>
            <a:pPr marL="252000" indent="-252000" algn="just"/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maximum deletions(stage 2), efficiency is O(n log n)</a:t>
            </a:r>
          </a:p>
          <a:p>
            <a:pPr marL="252000" indent="-252000" algn="just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Therefore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252000" indent="-252000" algn="just"/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efficiency of the heap sort algorithm is O(n) + O(n log n) i.e. O(n log n) </a:t>
            </a:r>
          </a:p>
          <a:p>
            <a:pPr marL="252000" indent="-252000" algn="just"/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efficiency of the heap sort algorithm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both the worst and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average cases is                                            </a:t>
            </a:r>
            <a:r>
              <a:rPr lang="el-GR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log n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52000" indent="-252000" algn="just"/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efficiency of the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merge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sort algorithm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l-GR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 log n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), but heap sort doesn’t  require extra space.</a:t>
            </a:r>
          </a:p>
          <a:p>
            <a:pPr marL="252000" indent="-252000" algn="just"/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Timing experiments on random files show that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heapsort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runs more slowly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than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quicksort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but can be competitive with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mergesort</a:t>
            </a: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>
              <a:buNone/>
            </a:pP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>
              <a:buNone/>
            </a:pP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Heap Sort - Efficiency</a:t>
            </a:r>
            <a:endParaRPr lang="en-IN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0115" y="2714620"/>
            <a:ext cx="486365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THANK YOU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087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642918"/>
            <a:ext cx="8286808" cy="5786478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en-US" sz="3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UNIT – II </a:t>
            </a:r>
          </a:p>
          <a:p>
            <a:pPr algn="just">
              <a:buNone/>
            </a:pPr>
            <a:r>
              <a:rPr lang="en-US" sz="3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Analysis of Sorting and Searching Algorithms 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IN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Brute Force – Selection Sort and Bubble Sort - Divide and conquer – Merge sort – Quick Sort-</a:t>
            </a:r>
            <a:r>
              <a:rPr lang="en-US" sz="3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Strassen‟s</a:t>
            </a:r>
            <a:r>
              <a:rPr lang="en-US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Matrix Multiplication -Decrease and Conquer – Insertion Sort–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Transform and Conquer-Heaps and Heap sort</a:t>
            </a:r>
            <a:r>
              <a:rPr lang="en-US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Analysis of Linear Search and Binary search techniques </a:t>
            </a:r>
            <a:endParaRPr lang="en-IN" sz="3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700" y="2814638"/>
            <a:ext cx="8077200" cy="757238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40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TRANSFORM AND CONQUER</a:t>
            </a:r>
            <a:endParaRPr lang="en-IN" sz="4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541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5357850"/>
          </a:xfrm>
        </p:spPr>
        <p:txBody>
          <a:bodyPr>
            <a:noAutofit/>
          </a:bodyPr>
          <a:lstStyle/>
          <a:p>
            <a:pPr marL="252000" indent="-252000" algn="just"/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Problems under these methods work as two-stage procedures.</a:t>
            </a:r>
          </a:p>
          <a:p>
            <a:pPr marL="252000" indent="-252000" algn="just"/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First, in the transformation stage, the problem’s instance is modified to be, more amenable to solution. </a:t>
            </a:r>
          </a:p>
          <a:p>
            <a:pPr marL="252000" indent="-252000" algn="just"/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Then, in the second or conquering stage, it is solved.</a:t>
            </a:r>
          </a:p>
          <a:p>
            <a:pPr marL="252000" indent="-252000" algn="just"/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Three major variations:</a:t>
            </a:r>
          </a:p>
          <a:p>
            <a:pPr marL="572040" lvl="1" indent="-252000" algn="just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instance simplification: Transformation to a simpler instance of the same problem</a:t>
            </a:r>
          </a:p>
          <a:p>
            <a:pPr marL="572040" lvl="1" indent="-252000" algn="just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representation change: Transformation to a different representation of the same instance</a:t>
            </a:r>
          </a:p>
          <a:p>
            <a:pPr marL="572040" lvl="1" indent="-252000" algn="just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problem reduction: Transformation to an instance of a different problem for which an algorithm is already available</a:t>
            </a:r>
            <a:endParaRPr lang="en-US" sz="4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TRANSFORM AND CONQUER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4643446"/>
            <a:ext cx="554905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5357850"/>
          </a:xfrm>
        </p:spPr>
        <p:txBody>
          <a:bodyPr>
            <a:noAutofit/>
          </a:bodyPr>
          <a:lstStyle/>
          <a:p>
            <a:pPr marL="252000" indent="-252000" algn="just"/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heap can be defined as a binary tree with keys assigned to its nodes, one key per node, provided the following two conditions are met:</a:t>
            </a:r>
          </a:p>
          <a:p>
            <a:pPr marL="572040" lvl="1" indent="-252000" algn="just">
              <a:buFont typeface="Wingdings" pitchFamily="2" charset="2"/>
              <a:buChar char="ü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shape property—the binary tree is essentially complete, i.e., all its levels are full except possibly the last level, where only some rightmost leaves may be missing.</a:t>
            </a:r>
          </a:p>
          <a:p>
            <a:pPr marL="572040" lvl="1" indent="-252000" algn="just">
              <a:buFont typeface="Wingdings" pitchFamily="2" charset="2"/>
              <a:buChar char="ü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parental dominance or heap property—the key in each node is greater than or equal to the keys in its children.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HEAPS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3714752"/>
            <a:ext cx="6972709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5357850"/>
          </a:xfrm>
        </p:spPr>
        <p:txBody>
          <a:bodyPr>
            <a:noAutofit/>
          </a:bodyPr>
          <a:lstStyle/>
          <a:p>
            <a:pPr marL="252000" indent="-252000" algn="just"/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There exists exactly one essentially complete binary tree with n nodes. Its height is equal to log</a:t>
            </a:r>
            <a:r>
              <a:rPr lang="en-US" sz="18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n.</a:t>
            </a:r>
          </a:p>
          <a:p>
            <a:pPr marL="252000" indent="-252000" algn="just"/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root of a heap always contains its largest element.</a:t>
            </a:r>
          </a:p>
          <a:p>
            <a:pPr marL="252000" indent="-252000" algn="just"/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node of a heap considered with all its descendants is also a heap.</a:t>
            </a:r>
          </a:p>
          <a:p>
            <a:pPr marL="252000" indent="-252000" algn="just"/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heap can be implemented as an array by recording its elements in the top-down, left-to-right fashion. H[0] either unused or putting there a sentinel whose value is greater than every element in the heap. In such a representation,</a:t>
            </a:r>
          </a:p>
          <a:p>
            <a:pPr marL="572040" lvl="1" indent="-252000" algn="just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parental node keys will be in the first n/2 positions of the array, while the leaf keys will occupy the last n/2 positions;</a:t>
            </a:r>
          </a:p>
          <a:p>
            <a:pPr marL="572040" lvl="1" indent="-252000" algn="just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children of a key in the array’s parental position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(1≤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≤ n/2) will be in positions 2i and 2i + 1, and, correspondingly, the parent of a key in position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(2 ≤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≤ n) will be in position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/2.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HEAPS – Properties of a Heap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4929198"/>
            <a:ext cx="51435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5357850"/>
          </a:xfrm>
        </p:spPr>
        <p:txBody>
          <a:bodyPr>
            <a:noAutofit/>
          </a:bodyPr>
          <a:lstStyle/>
          <a:p>
            <a:pPr marL="252000" indent="-252000" algn="just"/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Bottom-up heap construction.</a:t>
            </a:r>
          </a:p>
          <a:p>
            <a:pPr marL="572040" lvl="1" indent="-252000" algn="just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Starting with the last parental node, checks whether the parental dominance holds for the key </a:t>
            </a:r>
          </a:p>
          <a:p>
            <a:pPr marL="572040" lvl="1" indent="-252000" algn="just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not, exchange the node’s key K with the larger key of its children and checks whether the parental dominance holds for K in its new position. </a:t>
            </a:r>
          </a:p>
          <a:p>
            <a:pPr marL="572040" lvl="1" indent="-252000" algn="just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Repeat above step until the parental dominance for K is satisfied. </a:t>
            </a:r>
          </a:p>
          <a:p>
            <a:pPr marL="572040" lvl="1" indent="-252000" algn="just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After completing the “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heapification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 of the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subtree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rooted at the current parental node, proceeds to do the same for the node’s immediate predecessor. </a:t>
            </a:r>
          </a:p>
          <a:p>
            <a:pPr marL="572040" lvl="1" indent="-252000" algn="just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algorithm stops after this is done for the root of the tree.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HEAPS – Construction of a </a:t>
            </a:r>
            <a:r>
              <a:rPr lang="en-IN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Heap – </a:t>
            </a:r>
            <a:r>
              <a:rPr lang="en-IN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(Bottom up approach)</a:t>
            </a:r>
            <a:endParaRPr lang="en-IN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1472" y="357166"/>
            <a:ext cx="80010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HEAPS – Construction of a Heap – </a:t>
            </a:r>
            <a:r>
              <a:rPr lang="en-IN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(Bottom up approach)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643050"/>
            <a:ext cx="7642290" cy="31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928670"/>
            <a:ext cx="8286808" cy="5715040"/>
          </a:xfrm>
        </p:spPr>
        <p:txBody>
          <a:bodyPr>
            <a:noAutofit/>
          </a:bodyPr>
          <a:lstStyle/>
          <a:p>
            <a:pPr marL="252000" indent="-252000" algn="just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ALGORITHM 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HeapBottomUp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(H[1..n])</a:t>
            </a:r>
          </a:p>
          <a:p>
            <a:pPr marL="252000" indent="-252000" algn="just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//Constructs a heap from elements of a given array by the bottom-up algorithm</a:t>
            </a:r>
          </a:p>
          <a:p>
            <a:pPr marL="252000" indent="-252000" algn="just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//Input: An array H[1..n] of orderable items</a:t>
            </a:r>
          </a:p>
          <a:p>
            <a:pPr marL="252000" indent="-252000" algn="just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//Output: A heap H[1..n]</a:t>
            </a:r>
          </a:p>
          <a:p>
            <a:pPr marL="252000" indent="-252000" algn="just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←floor(n/2)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downto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 do</a:t>
            </a:r>
          </a:p>
          <a:p>
            <a:pPr marL="572040" lvl="1" indent="-252000" algn="just">
              <a:buNone/>
            </a:pPr>
            <a:r>
              <a:rPr lang="en-US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k←i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v←H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[k]</a:t>
            </a:r>
          </a:p>
          <a:p>
            <a:pPr marL="572040" lvl="1" indent="-252000" algn="just">
              <a:buNone/>
            </a:pPr>
            <a:r>
              <a:rPr lang="en-US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heap←false</a:t>
            </a:r>
            <a:endParaRPr lang="en-US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2040" lvl="1" indent="-252000" algn="just">
              <a:buNone/>
            </a:pP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while  not heap and 2 ∗ k ≤ n do</a:t>
            </a:r>
          </a:p>
          <a:p>
            <a:pPr marL="846360" lvl="2" indent="-252000" algn="just">
              <a:buNone/>
            </a:pPr>
            <a:r>
              <a:rPr lang="en-US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 ←2 ∗ k</a:t>
            </a:r>
          </a:p>
          <a:p>
            <a:pPr marL="846360" lvl="2" indent="-252000" algn="just">
              <a:buNone/>
            </a:pPr>
            <a:r>
              <a:rPr lang="en-US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j &lt; n</a:t>
            </a:r>
          </a:p>
          <a:p>
            <a:pPr marL="846360" lvl="2" indent="-252000" algn="just">
              <a:buNone/>
            </a:pPr>
            <a:r>
              <a:rPr lang="en-US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if H[j] &lt; H[j+1] j ←j + 1</a:t>
            </a:r>
          </a:p>
          <a:p>
            <a:pPr marL="846360" lvl="2" indent="-252000" algn="just">
              <a:buNone/>
            </a:pPr>
            <a:r>
              <a:rPr lang="en-US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v ≥ H[j ]</a:t>
            </a:r>
          </a:p>
          <a:p>
            <a:pPr marL="846360" lvl="2" indent="-252000" algn="just">
              <a:buNone/>
            </a:pPr>
            <a:r>
              <a:rPr lang="en-US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heap←true</a:t>
            </a:r>
            <a:endParaRPr lang="en-US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46360" lvl="2" indent="-252000" algn="just">
              <a:buNone/>
            </a:pPr>
            <a:r>
              <a:rPr lang="en-US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else </a:t>
            </a:r>
          </a:p>
          <a:p>
            <a:pPr marL="846360" lvl="2" indent="-252000" algn="just">
              <a:buNone/>
            </a:pPr>
            <a:r>
              <a:rPr lang="en-US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H[k]←H[j]; </a:t>
            </a:r>
            <a:r>
              <a:rPr lang="en-US" sz="1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k←j</a:t>
            </a:r>
            <a:endParaRPr lang="en-US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lvl="2" indent="-252000" algn="just">
              <a:buNone/>
            </a:pPr>
            <a:r>
              <a:rPr lang="en-US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H[k]←v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HEAPS – Construction of a Heap – (Bottom up approach)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2348</TotalTime>
  <Words>1195</Words>
  <Application>Microsoft Office PowerPoint</Application>
  <PresentationFormat>On-screen Show (4:3)</PresentationFormat>
  <Paragraphs>123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Slipstream</vt:lpstr>
      <vt:lpstr>18ITT42 - DESIGN AND ANALYSIS OF ALGORITHMS  (IV-Semester)</vt:lpstr>
      <vt:lpstr>Slide 2</vt:lpstr>
      <vt:lpstr>TRANSFORM AND CONQUER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To insert 10 into the heap</vt:lpstr>
      <vt:lpstr>Slide 13</vt:lpstr>
      <vt:lpstr>Slide 14</vt:lpstr>
      <vt:lpstr>Slide 15</vt:lpstr>
      <vt:lpstr>Slide 16</vt:lpstr>
      <vt:lpstr>Slide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18CST32-Data Structures III-Semester</dc:title>
  <dc:creator>MYiT</dc:creator>
  <cp:lastModifiedBy>CSE</cp:lastModifiedBy>
  <cp:revision>209</cp:revision>
  <dcterms:created xsi:type="dcterms:W3CDTF">2006-08-16T00:00:00Z</dcterms:created>
  <dcterms:modified xsi:type="dcterms:W3CDTF">2023-02-04T06:51:03Z</dcterms:modified>
</cp:coreProperties>
</file>